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77" r:id="rId2"/>
    <p:sldId id="284" r:id="rId3"/>
    <p:sldId id="286" r:id="rId4"/>
    <p:sldId id="287" r:id="rId5"/>
    <p:sldId id="258" r:id="rId6"/>
    <p:sldId id="288" r:id="rId7"/>
    <p:sldId id="289" r:id="rId8"/>
    <p:sldId id="290" r:id="rId9"/>
    <p:sldId id="259" r:id="rId10"/>
    <p:sldId id="293" r:id="rId11"/>
    <p:sldId id="294" r:id="rId12"/>
    <p:sldId id="29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C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6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27D549-899A-404C-8CE1-12D921185736}" type="datetimeFigureOut">
              <a:rPr lang="en-GB" smtClean="0"/>
              <a:t>28/08/2018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7852E-8816-46F5-B253-5B2ECF242347}" type="slidenum">
              <a:rPr lang="en-GB" smtClean="0"/>
              <a:t>‹#›</a:t>
            </a:fld>
            <a:endParaRPr lang="en-GB"/>
          </a:p>
        </p:txBody>
      </p:sp>
    </p:spTree>
    <p:extLst>
      <p:ext uri="{BB962C8B-B14F-4D97-AF65-F5344CB8AC3E}">
        <p14:creationId xmlns:p14="http://schemas.microsoft.com/office/powerpoint/2010/main" val="4141253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Title 1"/>
          <p:cNvSpPr>
            <a:spLocks noGrp="1"/>
          </p:cNvSpPr>
          <p:nvPr>
            <p:ph type="ctrTitle"/>
          </p:nvPr>
        </p:nvSpPr>
        <p:spPr>
          <a:xfrm>
            <a:off x="1600200" y="2606676"/>
            <a:ext cx="9144000" cy="2387600"/>
          </a:xfrm>
          <a:prstGeom prst="rect">
            <a:avLst/>
          </a:prstGeom>
          <a:solidFill>
            <a:schemeClr val="bg1"/>
          </a:solidFill>
          <a:ln w="76200">
            <a:solidFill>
              <a:schemeClr val="bg1"/>
            </a:solidFill>
          </a:ln>
        </p:spPr>
        <p:txBody>
          <a:bodyPr anchor="ctr"/>
          <a:lstStyle>
            <a:lvl1pPr algn="ctr">
              <a:defRPr sz="7200" b="1">
                <a:solidFill>
                  <a:schemeClr val="accent5">
                    <a:lumMod val="50000"/>
                  </a:schemeClr>
                </a:solidFill>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8" name="Straight Connector 7"/>
          <p:cNvCxnSpPr/>
          <p:nvPr/>
        </p:nvCxnSpPr>
        <p:spPr>
          <a:xfrm>
            <a:off x="0" y="6096000"/>
            <a:ext cx="11353800" cy="0"/>
          </a:xfrm>
          <a:prstGeom prst="line">
            <a:avLst/>
          </a:prstGeom>
          <a:ln w="1016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430462" y="425185"/>
            <a:ext cx="2087576" cy="1240188"/>
          </a:xfrm>
          <a:prstGeom prst="rect">
            <a:avLst/>
          </a:prstGeom>
        </p:spPr>
      </p:pic>
    </p:spTree>
    <p:extLst>
      <p:ext uri="{BB962C8B-B14F-4D97-AF65-F5344CB8AC3E}">
        <p14:creationId xmlns:p14="http://schemas.microsoft.com/office/powerpoint/2010/main" val="19442747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190749"/>
            <a:ext cx="9144000" cy="1219201"/>
          </a:xfrm>
          <a:prstGeom prst="rect">
            <a:avLst/>
          </a:prstGeom>
          <a:solidFill>
            <a:schemeClr val="bg1"/>
          </a:solidFill>
          <a:ln w="76200">
            <a:solidFill>
              <a:schemeClr val="accent1">
                <a:lumMod val="50000"/>
              </a:schemeClr>
            </a:solidFill>
          </a:ln>
        </p:spPr>
        <p:txBody>
          <a:bodyPr anchor="ctr"/>
          <a:lstStyle>
            <a:lvl1pPr algn="ctr">
              <a:defRPr sz="4800">
                <a:solidFill>
                  <a:schemeClr val="accent5">
                    <a:lumMod val="50000"/>
                  </a:schemeClr>
                </a:solidFill>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9" name="Straight Connector 8"/>
          <p:cNvCxnSpPr/>
          <p:nvPr/>
        </p:nvCxnSpPr>
        <p:spPr>
          <a:xfrm>
            <a:off x="0" y="6096000"/>
            <a:ext cx="11353800" cy="0"/>
          </a:xfrm>
          <a:prstGeom prst="line">
            <a:avLst/>
          </a:prstGeom>
          <a:ln w="1016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p:nvSpPr>
        <p:spPr>
          <a:xfrm>
            <a:off x="1600200" y="3397248"/>
            <a:ext cx="9144000" cy="2279652"/>
          </a:xfrm>
          <a:prstGeom prst="rect">
            <a:avLst/>
          </a:prstGeom>
          <a:solidFill>
            <a:schemeClr val="bg1"/>
          </a:solidFill>
          <a:ln w="76200">
            <a:solidFill>
              <a:schemeClr val="accent1">
                <a:lumMod val="50000"/>
              </a:schemeClr>
            </a:solidFill>
          </a:ln>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accent5">
                    <a:lumMod val="50000"/>
                  </a:schemeClr>
                </a:solidFill>
                <a:latin typeface="+mj-lt"/>
                <a:ea typeface="+mj-ea"/>
                <a:cs typeface="+mj-cs"/>
              </a:defRPr>
            </a:lvl1pPr>
          </a:lstStyle>
          <a:p>
            <a:endParaRPr lang="en-GB" sz="36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12548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62475"/>
            <a:ext cx="10515600" cy="1527175"/>
          </a:xfrm>
          <a:prstGeom prst="rect">
            <a:avLst/>
          </a:prstGeom>
          <a:ln w="76200">
            <a:solidFill>
              <a:srgbClr val="2F75A8"/>
            </a:solidFill>
          </a:ln>
        </p:spPr>
        <p:txBody>
          <a:bodyPr anchor="ct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831850" y="1709738"/>
            <a:ext cx="10515600" cy="2852737"/>
          </a:xfrm>
          <a:prstGeom prst="rect">
            <a:avLst/>
          </a:prstGeom>
          <a:ln w="76200">
            <a:solidFill>
              <a:schemeClr val="accent1">
                <a:lumMod val="50000"/>
              </a:schemeClr>
            </a:solidFill>
          </a:ln>
        </p:spPr>
        <p:txBody>
          <a:bodyPr anchor="ctr"/>
          <a:lstStyle>
            <a:lvl1pPr algn="ctr">
              <a:defRPr sz="6600">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spTree>
    <p:extLst>
      <p:ext uri="{BB962C8B-B14F-4D97-AF65-F5344CB8AC3E}">
        <p14:creationId xmlns:p14="http://schemas.microsoft.com/office/powerpoint/2010/main" val="235658960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1054372"/>
          </a:xfrm>
          <a:prstGeom prst="rect">
            <a:avLst/>
          </a:prstGeom>
          <a:ln w="57150">
            <a:noFill/>
          </a:ln>
        </p:spPr>
        <p:txBody>
          <a:bodyPr anchor="ctr"/>
          <a:lstStyle>
            <a:lvl1pPr>
              <a:defRPr b="1" baseline="0">
                <a:latin typeface="Calibri" panose="020F0502020204030204" pitchFamily="34" charset="0"/>
                <a:cs typeface="Calibri" panose="020F0502020204030204" pitchFamily="34" charset="0"/>
              </a:defRPr>
            </a:lvl1pPr>
          </a:lstStyle>
          <a:p>
            <a:r>
              <a:rPr lang="en-US" dirty="0" smtClean="0"/>
              <a:t>Enter text</a:t>
            </a:r>
            <a:endParaRPr lang="en-GB" dirty="0"/>
          </a:p>
        </p:txBody>
      </p:sp>
      <p:sp>
        <p:nvSpPr>
          <p:cNvPr id="3" name="Content Placeholder 2"/>
          <p:cNvSpPr>
            <a:spLocks noGrp="1"/>
          </p:cNvSpPr>
          <p:nvPr>
            <p:ph idx="1"/>
          </p:nvPr>
        </p:nvSpPr>
        <p:spPr>
          <a:xfrm>
            <a:off x="838200" y="1593669"/>
            <a:ext cx="10515600" cy="4235631"/>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cxnSp>
        <p:nvCxnSpPr>
          <p:cNvPr id="7" name="Straight Connector 6"/>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2" cstate="print">
            <a:duotone>
              <a:prstClr val="black"/>
              <a:schemeClr val="accent5">
                <a:tint val="45000"/>
                <a:satMod val="400000"/>
              </a:schemeClr>
            </a:duotone>
            <a:extLst>
              <a:ext uri="{BEBA8EAE-BF5A-486C-A8C5-ECC9F3942E4B}">
                <a14:imgProps xmlns:a14="http://schemas.microsoft.com/office/drawing/2010/main">
                  <a14:imgLayer r:embed="rId3">
                    <a14:imgEffect>
                      <a14:backgroundRemoval t="6050" b="95730" l="9937" r="96829"/>
                    </a14:imgEffect>
                  </a14:imgLayer>
                </a14:imgProps>
              </a:ex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231358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04850"/>
            <a:ext cx="8801100" cy="4552950"/>
          </a:xfrm>
          <a:prstGeom prst="rect">
            <a:avLst/>
          </a:prstGeom>
          <a:ln w="57150">
            <a:solidFill>
              <a:srgbClr val="2F75A8"/>
            </a:solidFill>
          </a:ln>
        </p:spPr>
        <p:txBody>
          <a:bodyPr anchor="ctr"/>
          <a:lstStyle>
            <a:lvl1pPr algn="ctr">
              <a:defRPr baseline="0">
                <a:latin typeface="Calibri" panose="020F0502020204030204" pitchFamily="34" charset="0"/>
                <a:cs typeface="Calibri" panose="020F0502020204030204" pitchFamily="34" charset="0"/>
              </a:defRPr>
            </a:lvl1pPr>
          </a:lstStyle>
          <a:p>
            <a:r>
              <a:rPr lang="en-US" dirty="0" smtClean="0"/>
              <a:t>Enter text</a:t>
            </a:r>
            <a:endParaRPr lang="en-GB" dirty="0"/>
          </a:p>
        </p:txBody>
      </p:sp>
      <p:cxnSp>
        <p:nvCxnSpPr>
          <p:cNvPr id="6" name="Straight Connector 5"/>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267792538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91445" y="548640"/>
            <a:ext cx="3436121" cy="4858794"/>
          </a:xfrm>
          <a:prstGeom prst="rect">
            <a:avLst/>
          </a:prstGeom>
          <a:ln w="57150">
            <a:solidFill>
              <a:schemeClr val="accent1"/>
            </a:solidFill>
          </a:ln>
        </p:spPr>
        <p:txBody>
          <a:bodyPr anchor="ct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 name="Straight Connector 5"/>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336550985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3984625"/>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3984625"/>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Title 1"/>
          <p:cNvSpPr>
            <a:spLocks noGrp="1"/>
          </p:cNvSpPr>
          <p:nvPr>
            <p:ph type="title"/>
          </p:nvPr>
        </p:nvSpPr>
        <p:spPr>
          <a:xfrm>
            <a:off x="838200" y="365126"/>
            <a:ext cx="10515600" cy="1065738"/>
          </a:xfrm>
          <a:prstGeom prst="rect">
            <a:avLst/>
          </a:prstGeom>
          <a:ln w="57150">
            <a:noFill/>
          </a:ln>
        </p:spPr>
        <p:txBody>
          <a:bodyPr anchor="ctr"/>
          <a:lstStyle>
            <a:lvl1pPr>
              <a:defRPr b="1">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8" name="Straight Connector 7"/>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176098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362325"/>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362325"/>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Title 1"/>
          <p:cNvSpPr>
            <a:spLocks noGrp="1"/>
          </p:cNvSpPr>
          <p:nvPr>
            <p:ph type="title"/>
          </p:nvPr>
        </p:nvSpPr>
        <p:spPr>
          <a:xfrm>
            <a:off x="838200" y="365126"/>
            <a:ext cx="10515600" cy="1065738"/>
          </a:xfrm>
          <a:prstGeom prst="rect">
            <a:avLst/>
          </a:prstGeom>
          <a:ln w="57150">
            <a:noFill/>
          </a:ln>
        </p:spPr>
        <p:txBody>
          <a:bodyPr anchor="ctr"/>
          <a:lstStyle>
            <a:lvl1pPr>
              <a:defRPr b="1">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10" name="Straight Connector 9"/>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336380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P spid="5" grpId="0" build="p">
        <p:tmplLst>
          <p:tmpl lvl="1">
            <p:tnLst>
              <p:par>
                <p:cTn presetID="1" presetClass="entr" presetSubtype="0" fill="hold" nodeType="clickEffect">
                  <p:stCondLst>
                    <p:cond delay="0"/>
                  </p:stCondLst>
                  <p:childTnLst>
                    <p:set>
                      <p:cBhvr>
                        <p:cTn dur="1" fill="hold">
                          <p:stCondLst>
                            <p:cond delay="0"/>
                          </p:stCondLst>
                        </p:cTn>
                        <p:tgtEl>
                          <p:spTgt spid="5"/>
                        </p:tgtEl>
                        <p:attrNameLst>
                          <p:attrName>style.visibility</p:attrName>
                        </p:attrNameLst>
                      </p:cBhvr>
                      <p:to>
                        <p:strVal val="visible"/>
                      </p:to>
                    </p:set>
                  </p:childTnLst>
                </p:cTn>
              </p:par>
            </p:tnLst>
          </p:tmpl>
        </p:tmplLst>
      </p:bldP>
      <p:bldP spid="6" grpId="0" build="p">
        <p:tmplLst>
          <p:tmpl lvl="1">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838200" y="365126"/>
            <a:ext cx="10515600" cy="1065738"/>
          </a:xfrm>
          <a:prstGeom prst="rect">
            <a:avLst/>
          </a:prstGeom>
          <a:ln w="57150">
            <a:noFill/>
          </a:ln>
        </p:spPr>
        <p:txBody>
          <a:bodyPr anchor="ctr"/>
          <a:lstStyle>
            <a:lvl1pPr>
              <a:defRPr b="1">
                <a:latin typeface="Calibri" panose="020F0502020204030204" pitchFamily="34" charset="0"/>
                <a:cs typeface="Calibri" panose="020F0502020204030204" pitchFamily="34" charset="0"/>
              </a:defRPr>
            </a:lvl1pPr>
          </a:lstStyle>
          <a:p>
            <a:r>
              <a:rPr lang="en-US" smtClean="0"/>
              <a:t>Click to edit Master title style</a:t>
            </a:r>
            <a:endParaRPr lang="en-GB"/>
          </a:p>
        </p:txBody>
      </p:sp>
      <p:cxnSp>
        <p:nvCxnSpPr>
          <p:cNvPr id="6" name="Straight Connector 5"/>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176287185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5" name="Straight Connector 4"/>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142908327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60189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987425"/>
            <a:ext cx="6172200" cy="4873625"/>
          </a:xfrm>
          <a:prstGeom prst="rect">
            <a:avLst/>
          </a:prstGeo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nchor="ct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2" name="Title 1"/>
          <p:cNvSpPr>
            <a:spLocks noGrp="1"/>
          </p:cNvSpPr>
          <p:nvPr>
            <p:ph type="title"/>
          </p:nvPr>
        </p:nvSpPr>
        <p:spPr>
          <a:xfrm>
            <a:off x="838200" y="479425"/>
            <a:ext cx="3933825" cy="1465263"/>
          </a:xfrm>
          <a:prstGeom prst="rect">
            <a:avLst/>
          </a:prstGeom>
          <a:ln w="57150">
            <a:noFill/>
          </a:ln>
        </p:spPr>
        <p:txBody>
          <a:bodyPr anchor="ctr">
            <a:noAutofit/>
          </a:bodyPr>
          <a:lstStyle>
            <a:lvl1pPr>
              <a:defRPr sz="3200" b="1">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8" name="Straight Connector 7"/>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944688"/>
            <a:ext cx="5003800"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944688"/>
            <a:ext cx="5003800"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328303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nchor="ct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1" name="Title 1"/>
          <p:cNvSpPr>
            <a:spLocks noGrp="1"/>
          </p:cNvSpPr>
          <p:nvPr>
            <p:ph type="title"/>
          </p:nvPr>
        </p:nvSpPr>
        <p:spPr>
          <a:xfrm>
            <a:off x="838200" y="479425"/>
            <a:ext cx="3933825" cy="1465263"/>
          </a:xfrm>
          <a:prstGeom prst="rect">
            <a:avLst/>
          </a:prstGeom>
          <a:ln w="57150">
            <a:noFill/>
          </a:ln>
        </p:spPr>
        <p:txBody>
          <a:bodyPr anchor="ctr">
            <a:noAutofit/>
          </a:bodyPr>
          <a:lstStyle>
            <a:lvl1pPr>
              <a:defRPr sz="3200" b="1">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8" name="Straight Connector 7"/>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944688"/>
            <a:ext cx="5003800"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944688"/>
            <a:ext cx="5003800"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17968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6CCAAD7-29EB-4143-992D-FF69B0C2E7EC}" type="datetimeFigureOut">
              <a:rPr lang="en-GB" smtClean="0"/>
              <a:t>28/08/2018</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1C4CB53-EF2B-401D-8653-594B280181A9}" type="slidenum">
              <a:rPr lang="en-GB" smtClean="0"/>
              <a:t>‹#›</a:t>
            </a:fld>
            <a:endParaRPr lang="en-GB"/>
          </a:p>
        </p:txBody>
      </p:sp>
    </p:spTree>
    <p:extLst>
      <p:ext uri="{BB962C8B-B14F-4D97-AF65-F5344CB8AC3E}">
        <p14:creationId xmlns:p14="http://schemas.microsoft.com/office/powerpoint/2010/main" val="1031003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8612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a:lstStyle/>
          <a:p>
            <a:r>
              <a:rPr lang="en-GB" sz="6600" b="0" dirty="0"/>
              <a:t>Welcome to </a:t>
            </a:r>
            <a:r>
              <a:rPr lang="en-GB" sz="6600" b="0" dirty="0" smtClean="0"/>
              <a:t/>
            </a:r>
            <a:br>
              <a:rPr lang="en-GB" sz="6600" b="0" dirty="0" smtClean="0"/>
            </a:br>
            <a:r>
              <a:rPr lang="en-GB" sz="8800" dirty="0" smtClean="0"/>
              <a:t>IBDP </a:t>
            </a:r>
            <a:r>
              <a:rPr lang="en-GB" sz="8800" dirty="0" smtClean="0"/>
              <a:t>History</a:t>
            </a:r>
            <a:endParaRPr lang="en-GB" sz="8800" dirty="0"/>
          </a:p>
        </p:txBody>
      </p:sp>
    </p:spTree>
    <p:extLst>
      <p:ext uri="{BB962C8B-B14F-4D97-AF65-F5344CB8AC3E}">
        <p14:creationId xmlns:p14="http://schemas.microsoft.com/office/powerpoint/2010/main" val="3440734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60620" y="416457"/>
            <a:ext cx="6508750" cy="5260065"/>
          </a:xfrm>
          <a:prstGeom prst="rect">
            <a:avLst/>
          </a:prstGeom>
          <a:solidFill>
            <a:schemeClr val="accent1">
              <a:lumMod val="60000"/>
              <a:lumOff val="40000"/>
            </a:schemeClr>
          </a:solidFill>
        </p:spPr>
        <p:txBody>
          <a:bodyPr anchor="ctr">
            <a:normAutofit/>
          </a:bodyPr>
          <a:lstStyle/>
          <a:p>
            <a:r>
              <a:rPr lang="en-GB" dirty="0" smtClean="0"/>
              <a:t>It is easiest to think of SL and HL as two separate courses in one.</a:t>
            </a:r>
            <a:endParaRPr lang="en-GB" dirty="0"/>
          </a:p>
        </p:txBody>
      </p:sp>
      <p:sp>
        <p:nvSpPr>
          <p:cNvPr id="3" name="Content Placeholder 2"/>
          <p:cNvSpPr>
            <a:spLocks noGrp="1"/>
          </p:cNvSpPr>
          <p:nvPr>
            <p:ph idx="4294967295"/>
          </p:nvPr>
        </p:nvSpPr>
        <p:spPr>
          <a:xfrm>
            <a:off x="905346" y="416458"/>
            <a:ext cx="3503613" cy="5260065"/>
          </a:xfrm>
          <a:prstGeom prst="rect">
            <a:avLst/>
          </a:prstGeom>
          <a:solidFill>
            <a:schemeClr val="accent1">
              <a:lumMod val="20000"/>
              <a:lumOff val="80000"/>
            </a:schemeClr>
          </a:solidFill>
        </p:spPr>
        <p:txBody>
          <a:bodyPr anchor="ctr">
            <a:normAutofit/>
          </a:bodyPr>
          <a:lstStyle/>
          <a:p>
            <a:pPr marL="0" indent="0">
              <a:buNone/>
            </a:pPr>
            <a:r>
              <a:rPr lang="en-GB" dirty="0" smtClean="0"/>
              <a:t>In both you will…</a:t>
            </a:r>
          </a:p>
          <a:p>
            <a:pPr marL="0" indent="0">
              <a:buNone/>
            </a:pPr>
            <a:endParaRPr lang="en-GB" dirty="0" smtClean="0"/>
          </a:p>
          <a:p>
            <a:r>
              <a:rPr lang="en-GB" dirty="0" smtClean="0"/>
              <a:t>Form </a:t>
            </a:r>
            <a:r>
              <a:rPr lang="en-GB" dirty="0"/>
              <a:t>an argument</a:t>
            </a:r>
          </a:p>
          <a:p>
            <a:r>
              <a:rPr lang="en-GB" dirty="0"/>
              <a:t>Write discussions</a:t>
            </a:r>
          </a:p>
          <a:p>
            <a:r>
              <a:rPr lang="en-GB" dirty="0"/>
              <a:t>Read LOTS</a:t>
            </a:r>
          </a:p>
          <a:p>
            <a:r>
              <a:rPr lang="en-GB" dirty="0"/>
              <a:t>Write LOTS</a:t>
            </a:r>
          </a:p>
          <a:p>
            <a:r>
              <a:rPr lang="en-GB" dirty="0"/>
              <a:t>Know LOTS</a:t>
            </a:r>
          </a:p>
          <a:p>
            <a:r>
              <a:rPr lang="en-GB" dirty="0"/>
              <a:t>Use evidence</a:t>
            </a:r>
          </a:p>
          <a:p>
            <a:endParaRPr lang="en-GB" dirty="0"/>
          </a:p>
        </p:txBody>
      </p:sp>
    </p:spTree>
    <p:extLst>
      <p:ext uri="{BB962C8B-B14F-4D97-AF65-F5344CB8AC3E}">
        <p14:creationId xmlns:p14="http://schemas.microsoft.com/office/powerpoint/2010/main" val="1969306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0" y="1"/>
          <a:ext cx="12192000" cy="6958150"/>
        </p:xfrm>
        <a:graphic>
          <a:graphicData uri="http://schemas.openxmlformats.org/drawingml/2006/table">
            <a:tbl>
              <a:tblPr firstRow="1" bandRow="1">
                <a:tableStyleId>{5C22544A-7EE6-4342-B048-85BDC9FD1C3A}</a:tableStyleId>
              </a:tblPr>
              <a:tblGrid>
                <a:gridCol w="864358">
                  <a:extLst>
                    <a:ext uri="{9D8B030D-6E8A-4147-A177-3AD203B41FA5}">
                      <a16:colId xmlns="" xmlns:a16="http://schemas.microsoft.com/office/drawing/2014/main" val="2876504334"/>
                    </a:ext>
                  </a:extLst>
                </a:gridCol>
                <a:gridCol w="2661314">
                  <a:extLst>
                    <a:ext uri="{9D8B030D-6E8A-4147-A177-3AD203B41FA5}">
                      <a16:colId xmlns="" xmlns:a16="http://schemas.microsoft.com/office/drawing/2014/main" val="3672984382"/>
                    </a:ext>
                  </a:extLst>
                </a:gridCol>
                <a:gridCol w="8666328">
                  <a:extLst>
                    <a:ext uri="{9D8B030D-6E8A-4147-A177-3AD203B41FA5}">
                      <a16:colId xmlns="" xmlns:a16="http://schemas.microsoft.com/office/drawing/2014/main" val="3098582834"/>
                    </a:ext>
                  </a:extLst>
                </a:gridCol>
              </a:tblGrid>
              <a:tr h="516040">
                <a:tc gridSpan="2">
                  <a:txBody>
                    <a:bodyPr/>
                    <a:lstStyle/>
                    <a:p>
                      <a:r>
                        <a:rPr lang="en-GB" dirty="0"/>
                        <a:t>Assessment Objective</a:t>
                      </a:r>
                    </a:p>
                  </a:txBody>
                  <a:tcPr/>
                </a:tc>
                <a:tc hMerge="1">
                  <a:txBody>
                    <a:bodyPr/>
                    <a:lstStyle/>
                    <a:p>
                      <a:endParaRPr lang="en-GB" dirty="0"/>
                    </a:p>
                  </a:txBody>
                  <a:tcPr/>
                </a:tc>
                <a:tc>
                  <a:txBody>
                    <a:bodyPr/>
                    <a:lstStyle/>
                    <a:p>
                      <a:endParaRPr lang="en-GB" dirty="0"/>
                    </a:p>
                  </a:txBody>
                  <a:tcPr/>
                </a:tc>
                <a:extLst>
                  <a:ext uri="{0D108BD9-81ED-4DB2-BD59-A6C34878D82A}">
                    <a16:rowId xmlns="" xmlns:a16="http://schemas.microsoft.com/office/drawing/2014/main" val="983640906"/>
                  </a:ext>
                </a:extLst>
              </a:tr>
              <a:tr h="1129118">
                <a:tc>
                  <a:txBody>
                    <a:bodyPr/>
                    <a:lstStyle/>
                    <a:p>
                      <a:pPr algn="ctr"/>
                      <a:r>
                        <a:rPr lang="en-GB" sz="2000" b="1" dirty="0"/>
                        <a:t>AO1</a:t>
                      </a:r>
                    </a:p>
                  </a:txBody>
                  <a:tcPr anchor="ctr"/>
                </a:tc>
                <a:tc>
                  <a:txBody>
                    <a:bodyPr/>
                    <a:lstStyle/>
                    <a:p>
                      <a:pPr algn="ctr"/>
                      <a:r>
                        <a:rPr lang="en-GB" sz="2000" b="1" dirty="0"/>
                        <a:t>Knowledge and understanding</a:t>
                      </a:r>
                    </a:p>
                  </a:txBody>
                  <a:tcPr anchor="ctr"/>
                </a:tc>
                <a:tc>
                  <a:txBody>
                    <a:bodyPr/>
                    <a:lstStyle/>
                    <a:p>
                      <a:r>
                        <a:rPr lang="en-US" dirty="0"/>
                        <a:t>Demonstrate detailed, relevant and accurate historical knowledge.</a:t>
                      </a:r>
                    </a:p>
                    <a:p>
                      <a:r>
                        <a:rPr lang="en-US" dirty="0"/>
                        <a:t>Demonstrate understanding of historical concepts and context.</a:t>
                      </a:r>
                    </a:p>
                    <a:p>
                      <a:r>
                        <a:rPr lang="en-US" dirty="0"/>
                        <a:t>Demonstrate understanding of historical sources. (Internal assessment and paper 1)</a:t>
                      </a:r>
                      <a:endParaRPr lang="en-GB" dirty="0"/>
                    </a:p>
                  </a:txBody>
                  <a:tcPr/>
                </a:tc>
                <a:extLst>
                  <a:ext uri="{0D108BD9-81ED-4DB2-BD59-A6C34878D82A}">
                    <a16:rowId xmlns="" xmlns:a16="http://schemas.microsoft.com/office/drawing/2014/main" val="3361631235"/>
                  </a:ext>
                </a:extLst>
              </a:tr>
              <a:tr h="1129118">
                <a:tc>
                  <a:txBody>
                    <a:bodyPr/>
                    <a:lstStyle/>
                    <a:p>
                      <a:pPr algn="ctr"/>
                      <a:r>
                        <a:rPr lang="en-GB" sz="2000" b="1" dirty="0"/>
                        <a:t>AO2</a:t>
                      </a:r>
                    </a:p>
                  </a:txBody>
                  <a:tcPr anchor="ctr"/>
                </a:tc>
                <a:tc>
                  <a:txBody>
                    <a:bodyPr/>
                    <a:lstStyle/>
                    <a:p>
                      <a:pPr algn="ctr"/>
                      <a:r>
                        <a:rPr lang="en-GB" sz="2000" b="1" dirty="0"/>
                        <a:t>Application and analysis</a:t>
                      </a:r>
                    </a:p>
                  </a:txBody>
                  <a:tcPr anchor="ctr"/>
                </a:tc>
                <a:tc>
                  <a:txBody>
                    <a:bodyPr/>
                    <a:lstStyle/>
                    <a:p>
                      <a:r>
                        <a:rPr lang="en-US" dirty="0"/>
                        <a:t>Formulate clear and coherent arguments.</a:t>
                      </a:r>
                    </a:p>
                    <a:p>
                      <a:r>
                        <a:rPr lang="en-US" dirty="0"/>
                        <a:t>Use relevant historical knowledge to effectively support analysis.</a:t>
                      </a:r>
                    </a:p>
                    <a:p>
                      <a:r>
                        <a:rPr lang="en-US" dirty="0" err="1"/>
                        <a:t>Analyse</a:t>
                      </a:r>
                      <a:r>
                        <a:rPr lang="en-US" dirty="0"/>
                        <a:t> and interpret a variety of sources. (Internal assessment and paper 1)</a:t>
                      </a:r>
                      <a:endParaRPr lang="en-GB" dirty="0"/>
                    </a:p>
                  </a:txBody>
                  <a:tcPr/>
                </a:tc>
                <a:extLst>
                  <a:ext uri="{0D108BD9-81ED-4DB2-BD59-A6C34878D82A}">
                    <a16:rowId xmlns="" xmlns:a16="http://schemas.microsoft.com/office/drawing/2014/main" val="2231787436"/>
                  </a:ext>
                </a:extLst>
              </a:tr>
              <a:tr h="1911530">
                <a:tc>
                  <a:txBody>
                    <a:bodyPr/>
                    <a:lstStyle/>
                    <a:p>
                      <a:pPr algn="ctr"/>
                      <a:r>
                        <a:rPr lang="en-GB" sz="2000" b="1" dirty="0"/>
                        <a:t>AO3</a:t>
                      </a:r>
                    </a:p>
                  </a:txBody>
                  <a:tcPr anchor="ctr"/>
                </a:tc>
                <a:tc>
                  <a:txBody>
                    <a:bodyPr/>
                    <a:lstStyle/>
                    <a:p>
                      <a:pPr algn="ctr"/>
                      <a:r>
                        <a:rPr lang="en-GB" sz="2000" b="1" dirty="0"/>
                        <a:t>Synthesis and evaluation</a:t>
                      </a:r>
                    </a:p>
                  </a:txBody>
                  <a:tcPr anchor="ctr"/>
                </a:tc>
                <a:tc>
                  <a:txBody>
                    <a:bodyPr/>
                    <a:lstStyle/>
                    <a:p>
                      <a:r>
                        <a:rPr lang="en-US" dirty="0"/>
                        <a:t>Integrate evidence and analysis to produce a coherent response.</a:t>
                      </a:r>
                    </a:p>
                    <a:p>
                      <a:r>
                        <a:rPr lang="en-US" dirty="0"/>
                        <a:t>Evaluate different perspectives on historical issues and events, and integrate this evaluation effectively into a response.</a:t>
                      </a:r>
                    </a:p>
                    <a:p>
                      <a:r>
                        <a:rPr lang="en-US" dirty="0"/>
                        <a:t>Evaluate sources as historical evidence, recognizing their value and limitations. (Internal assessment and paper 1)</a:t>
                      </a:r>
                    </a:p>
                    <a:p>
                      <a:r>
                        <a:rPr lang="en-US" dirty="0"/>
                        <a:t>Synthesize information from a selection of relevant sources. (Internal assessment and paper 1)</a:t>
                      </a:r>
                      <a:endParaRPr lang="en-GB" dirty="0"/>
                    </a:p>
                  </a:txBody>
                  <a:tcPr/>
                </a:tc>
                <a:extLst>
                  <a:ext uri="{0D108BD9-81ED-4DB2-BD59-A6C34878D82A}">
                    <a16:rowId xmlns="" xmlns:a16="http://schemas.microsoft.com/office/drawing/2014/main" val="1009483510"/>
                  </a:ext>
                </a:extLst>
              </a:tr>
              <a:tr h="2172194">
                <a:tc>
                  <a:txBody>
                    <a:bodyPr/>
                    <a:lstStyle/>
                    <a:p>
                      <a:pPr algn="ctr"/>
                      <a:r>
                        <a:rPr lang="en-GB" sz="2000" b="1" dirty="0"/>
                        <a:t>AO4</a:t>
                      </a:r>
                    </a:p>
                  </a:txBody>
                  <a:tcPr anchor="ctr"/>
                </a:tc>
                <a:tc>
                  <a:txBody>
                    <a:bodyPr/>
                    <a:lstStyle/>
                    <a:p>
                      <a:pPr algn="ctr"/>
                      <a:r>
                        <a:rPr lang="en-US" sz="2000" b="1" dirty="0"/>
                        <a:t>Use and application of appropriate skills</a:t>
                      </a:r>
                      <a:endParaRPr lang="en-GB" sz="2000" b="1" dirty="0"/>
                    </a:p>
                  </a:txBody>
                  <a:tcPr anchor="ctr"/>
                </a:tc>
                <a:tc>
                  <a:txBody>
                    <a:bodyPr/>
                    <a:lstStyle/>
                    <a:p>
                      <a:r>
                        <a:rPr lang="en-US" dirty="0"/>
                        <a:t>Structure and develop focused essays that respond effectively to the demands of a question.</a:t>
                      </a:r>
                    </a:p>
                    <a:p>
                      <a:r>
                        <a:rPr lang="en-US" dirty="0"/>
                        <a:t>Reflect on the methods used by, and challenges facing, the historian. (Internal assessment)</a:t>
                      </a:r>
                    </a:p>
                    <a:p>
                      <a:r>
                        <a:rPr lang="en-US" dirty="0"/>
                        <a:t>Formulate an appropriate, focused question to guide a historical inquiry. (Internal assessment)</a:t>
                      </a:r>
                    </a:p>
                    <a:p>
                      <a:r>
                        <a:rPr lang="en-US" dirty="0"/>
                        <a:t>Demonstrate evidence of research skills, organization, referencing and selection of appropriate sources. (Internal assessment)</a:t>
                      </a:r>
                      <a:endParaRPr lang="en-GB" dirty="0"/>
                    </a:p>
                  </a:txBody>
                  <a:tcPr/>
                </a:tc>
                <a:extLst>
                  <a:ext uri="{0D108BD9-81ED-4DB2-BD59-A6C34878D82A}">
                    <a16:rowId xmlns="" xmlns:a16="http://schemas.microsoft.com/office/drawing/2014/main" val="1107844055"/>
                  </a:ext>
                </a:extLst>
              </a:tr>
            </a:tbl>
          </a:graphicData>
        </a:graphic>
      </p:graphicFrame>
    </p:spTree>
    <p:extLst>
      <p:ext uri="{BB962C8B-B14F-4D97-AF65-F5344CB8AC3E}">
        <p14:creationId xmlns:p14="http://schemas.microsoft.com/office/powerpoint/2010/main" val="5110094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312821" y="240634"/>
          <a:ext cx="11598442" cy="6439037"/>
        </p:xfrm>
        <a:graphic>
          <a:graphicData uri="http://schemas.openxmlformats.org/drawingml/2006/table">
            <a:tbl>
              <a:tblPr firstRow="1" bandRow="1">
                <a:tableStyleId>{5C22544A-7EE6-4342-B048-85BDC9FD1C3A}</a:tableStyleId>
              </a:tblPr>
              <a:tblGrid>
                <a:gridCol w="2406316">
                  <a:extLst>
                    <a:ext uri="{9D8B030D-6E8A-4147-A177-3AD203B41FA5}">
                      <a16:colId xmlns="" xmlns:a16="http://schemas.microsoft.com/office/drawing/2014/main" val="1060571545"/>
                    </a:ext>
                  </a:extLst>
                </a:gridCol>
                <a:gridCol w="1058779">
                  <a:extLst>
                    <a:ext uri="{9D8B030D-6E8A-4147-A177-3AD203B41FA5}">
                      <a16:colId xmlns="" xmlns:a16="http://schemas.microsoft.com/office/drawing/2014/main" val="4169663441"/>
                    </a:ext>
                  </a:extLst>
                </a:gridCol>
                <a:gridCol w="8133347">
                  <a:extLst>
                    <a:ext uri="{9D8B030D-6E8A-4147-A177-3AD203B41FA5}">
                      <a16:colId xmlns="" xmlns:a16="http://schemas.microsoft.com/office/drawing/2014/main" val="1152431120"/>
                    </a:ext>
                  </a:extLst>
                </a:gridCol>
              </a:tblGrid>
              <a:tr h="304185">
                <a:tc>
                  <a:txBody>
                    <a:bodyPr/>
                    <a:lstStyle/>
                    <a:p>
                      <a:pPr fontAlgn="t"/>
                      <a:r>
                        <a:rPr lang="en-GB" b="1">
                          <a:solidFill>
                            <a:schemeClr val="bg1"/>
                          </a:solidFill>
                          <a:effectLst/>
                        </a:rPr>
                        <a:t>Command term</a:t>
                      </a:r>
                    </a:p>
                  </a:txBody>
                  <a:tcPr/>
                </a:tc>
                <a:tc>
                  <a:txBody>
                    <a:bodyPr/>
                    <a:lstStyle/>
                    <a:p>
                      <a:pPr fontAlgn="t"/>
                      <a:r>
                        <a:rPr lang="en-GB" b="1" dirty="0">
                          <a:solidFill>
                            <a:schemeClr val="bg1"/>
                          </a:solidFill>
                          <a:effectLst/>
                        </a:rPr>
                        <a:t>AO</a:t>
                      </a:r>
                    </a:p>
                  </a:txBody>
                  <a:tcPr/>
                </a:tc>
                <a:tc>
                  <a:txBody>
                    <a:bodyPr/>
                    <a:lstStyle/>
                    <a:p>
                      <a:pPr fontAlgn="t"/>
                      <a:r>
                        <a:rPr lang="en-GB" b="1" dirty="0">
                          <a:solidFill>
                            <a:schemeClr val="bg1"/>
                          </a:solidFill>
                          <a:effectLst/>
                        </a:rPr>
                        <a:t>Definition</a:t>
                      </a:r>
                    </a:p>
                  </a:txBody>
                  <a:tcPr/>
                </a:tc>
                <a:extLst>
                  <a:ext uri="{0D108BD9-81ED-4DB2-BD59-A6C34878D82A}">
                    <a16:rowId xmlns="" xmlns:a16="http://schemas.microsoft.com/office/drawing/2014/main" val="2677308693"/>
                  </a:ext>
                </a:extLst>
              </a:tr>
              <a:tr h="525032">
                <a:tc>
                  <a:txBody>
                    <a:bodyPr/>
                    <a:lstStyle/>
                    <a:p>
                      <a:pPr fontAlgn="t"/>
                      <a:r>
                        <a:rPr lang="en-GB" sz="2400" b="1" dirty="0">
                          <a:solidFill>
                            <a:srgbClr val="888888"/>
                          </a:solidFill>
                          <a:effectLst/>
                        </a:rPr>
                        <a:t>Analyse</a:t>
                      </a:r>
                    </a:p>
                  </a:txBody>
                  <a:tcPr/>
                </a:tc>
                <a:tc>
                  <a:txBody>
                    <a:bodyPr/>
                    <a:lstStyle/>
                    <a:p>
                      <a:pPr fontAlgn="t"/>
                      <a:r>
                        <a:rPr lang="en-GB" sz="2400">
                          <a:effectLst/>
                        </a:rPr>
                        <a:t>AO2</a:t>
                      </a:r>
                    </a:p>
                  </a:txBody>
                  <a:tcPr/>
                </a:tc>
                <a:tc>
                  <a:txBody>
                    <a:bodyPr/>
                    <a:lstStyle/>
                    <a:p>
                      <a:pPr fontAlgn="t"/>
                      <a:r>
                        <a:rPr lang="en-US">
                          <a:effectLst/>
                        </a:rPr>
                        <a:t>Break down in order to bring out the essential elements or structure.</a:t>
                      </a:r>
                    </a:p>
                  </a:txBody>
                  <a:tcPr/>
                </a:tc>
                <a:extLst>
                  <a:ext uri="{0D108BD9-81ED-4DB2-BD59-A6C34878D82A}">
                    <a16:rowId xmlns="" xmlns:a16="http://schemas.microsoft.com/office/drawing/2014/main" val="1045489849"/>
                  </a:ext>
                </a:extLst>
              </a:tr>
              <a:tr h="750045">
                <a:tc>
                  <a:txBody>
                    <a:bodyPr/>
                    <a:lstStyle/>
                    <a:p>
                      <a:pPr fontAlgn="t"/>
                      <a:r>
                        <a:rPr lang="en-GB" sz="2400" b="1" dirty="0">
                          <a:solidFill>
                            <a:srgbClr val="888888"/>
                          </a:solidFill>
                          <a:effectLst/>
                        </a:rPr>
                        <a:t>Compare</a:t>
                      </a:r>
                    </a:p>
                  </a:txBody>
                  <a:tcPr/>
                </a:tc>
                <a:tc>
                  <a:txBody>
                    <a:bodyPr/>
                    <a:lstStyle/>
                    <a:p>
                      <a:pPr fontAlgn="t"/>
                      <a:r>
                        <a:rPr lang="en-GB" sz="2400">
                          <a:effectLst/>
                        </a:rPr>
                        <a:t>AO3</a:t>
                      </a:r>
                    </a:p>
                  </a:txBody>
                  <a:tcPr/>
                </a:tc>
                <a:tc>
                  <a:txBody>
                    <a:bodyPr/>
                    <a:lstStyle/>
                    <a:p>
                      <a:pPr fontAlgn="t"/>
                      <a:r>
                        <a:rPr lang="en-US">
                          <a:effectLst/>
                        </a:rPr>
                        <a:t>Give an account of the similarities between two (or more) items or situations, referring to both (all) of them throughout.</a:t>
                      </a:r>
                    </a:p>
                  </a:txBody>
                  <a:tcPr/>
                </a:tc>
                <a:extLst>
                  <a:ext uri="{0D108BD9-81ED-4DB2-BD59-A6C34878D82A}">
                    <a16:rowId xmlns="" xmlns:a16="http://schemas.microsoft.com/office/drawing/2014/main" val="2407972803"/>
                  </a:ext>
                </a:extLst>
              </a:tr>
              <a:tr h="750045">
                <a:tc>
                  <a:txBody>
                    <a:bodyPr/>
                    <a:lstStyle/>
                    <a:p>
                      <a:pPr fontAlgn="t"/>
                      <a:r>
                        <a:rPr lang="en-GB" sz="2400" b="1" dirty="0">
                          <a:solidFill>
                            <a:srgbClr val="888888"/>
                          </a:solidFill>
                          <a:effectLst/>
                        </a:rPr>
                        <a:t>Compare and contrast</a:t>
                      </a:r>
                    </a:p>
                  </a:txBody>
                  <a:tcPr/>
                </a:tc>
                <a:tc>
                  <a:txBody>
                    <a:bodyPr/>
                    <a:lstStyle/>
                    <a:p>
                      <a:pPr fontAlgn="t"/>
                      <a:r>
                        <a:rPr lang="en-GB" sz="2400">
                          <a:effectLst/>
                        </a:rPr>
                        <a:t>AO3</a:t>
                      </a:r>
                    </a:p>
                  </a:txBody>
                  <a:tcPr/>
                </a:tc>
                <a:tc>
                  <a:txBody>
                    <a:bodyPr/>
                    <a:lstStyle/>
                    <a:p>
                      <a:pPr fontAlgn="t"/>
                      <a:r>
                        <a:rPr lang="en-US">
                          <a:effectLst/>
                        </a:rPr>
                        <a:t>Give an account of similarities and differences between two (or more) items or situations, referring to both (all) of them throughout.</a:t>
                      </a:r>
                    </a:p>
                  </a:txBody>
                  <a:tcPr/>
                </a:tc>
                <a:extLst>
                  <a:ext uri="{0D108BD9-81ED-4DB2-BD59-A6C34878D82A}">
                    <a16:rowId xmlns="" xmlns:a16="http://schemas.microsoft.com/office/drawing/2014/main" val="2237577806"/>
                  </a:ext>
                </a:extLst>
              </a:tr>
              <a:tr h="750045">
                <a:tc>
                  <a:txBody>
                    <a:bodyPr/>
                    <a:lstStyle/>
                    <a:p>
                      <a:pPr fontAlgn="t"/>
                      <a:r>
                        <a:rPr lang="en-GB" sz="2400" b="1" dirty="0">
                          <a:solidFill>
                            <a:srgbClr val="888888"/>
                          </a:solidFill>
                          <a:effectLst/>
                        </a:rPr>
                        <a:t>Contrast</a:t>
                      </a:r>
                    </a:p>
                  </a:txBody>
                  <a:tcPr/>
                </a:tc>
                <a:tc>
                  <a:txBody>
                    <a:bodyPr/>
                    <a:lstStyle/>
                    <a:p>
                      <a:pPr fontAlgn="t"/>
                      <a:r>
                        <a:rPr lang="en-GB" sz="2400" dirty="0">
                          <a:effectLst/>
                        </a:rPr>
                        <a:t>AO3</a:t>
                      </a:r>
                    </a:p>
                  </a:txBody>
                  <a:tcPr/>
                </a:tc>
                <a:tc>
                  <a:txBody>
                    <a:bodyPr/>
                    <a:lstStyle/>
                    <a:p>
                      <a:pPr fontAlgn="t"/>
                      <a:r>
                        <a:rPr lang="en-US">
                          <a:effectLst/>
                        </a:rPr>
                        <a:t>Give an account of the differences between two (or more) items or situations, referring to both (all) of them throughout.</a:t>
                      </a:r>
                    </a:p>
                  </a:txBody>
                  <a:tcPr/>
                </a:tc>
                <a:extLst>
                  <a:ext uri="{0D108BD9-81ED-4DB2-BD59-A6C34878D82A}">
                    <a16:rowId xmlns="" xmlns:a16="http://schemas.microsoft.com/office/drawing/2014/main" val="1607693790"/>
                  </a:ext>
                </a:extLst>
              </a:tr>
              <a:tr h="975059">
                <a:tc>
                  <a:txBody>
                    <a:bodyPr/>
                    <a:lstStyle/>
                    <a:p>
                      <a:pPr fontAlgn="t"/>
                      <a:r>
                        <a:rPr lang="en-GB" sz="2400" b="1">
                          <a:solidFill>
                            <a:srgbClr val="888888"/>
                          </a:solidFill>
                          <a:effectLst/>
                        </a:rPr>
                        <a:t>Discuss</a:t>
                      </a:r>
                    </a:p>
                  </a:txBody>
                  <a:tcPr/>
                </a:tc>
                <a:tc>
                  <a:txBody>
                    <a:bodyPr/>
                    <a:lstStyle/>
                    <a:p>
                      <a:pPr fontAlgn="t"/>
                      <a:r>
                        <a:rPr lang="en-GB" sz="2400" dirty="0">
                          <a:effectLst/>
                        </a:rPr>
                        <a:t>AO3</a:t>
                      </a:r>
                    </a:p>
                  </a:txBody>
                  <a:tcPr/>
                </a:tc>
                <a:tc>
                  <a:txBody>
                    <a:bodyPr/>
                    <a:lstStyle/>
                    <a:p>
                      <a:pPr fontAlgn="t"/>
                      <a:r>
                        <a:rPr lang="en-US">
                          <a:effectLst/>
                        </a:rPr>
                        <a:t>Offer a considered and balanced review that includes a range of arguments, factors or hypotheses. Opinions or conclusions should be presented clearly and supported by appropriate evidence.</a:t>
                      </a:r>
                    </a:p>
                  </a:txBody>
                  <a:tcPr/>
                </a:tc>
                <a:extLst>
                  <a:ext uri="{0D108BD9-81ED-4DB2-BD59-A6C34878D82A}">
                    <a16:rowId xmlns="" xmlns:a16="http://schemas.microsoft.com/office/drawing/2014/main" val="833183442"/>
                  </a:ext>
                </a:extLst>
              </a:tr>
              <a:tr h="525032">
                <a:tc>
                  <a:txBody>
                    <a:bodyPr/>
                    <a:lstStyle/>
                    <a:p>
                      <a:pPr fontAlgn="t"/>
                      <a:r>
                        <a:rPr lang="en-GB" sz="2400" b="1">
                          <a:solidFill>
                            <a:srgbClr val="888888"/>
                          </a:solidFill>
                          <a:effectLst/>
                        </a:rPr>
                        <a:t>Evaluate</a:t>
                      </a:r>
                    </a:p>
                  </a:txBody>
                  <a:tcPr/>
                </a:tc>
                <a:tc>
                  <a:txBody>
                    <a:bodyPr/>
                    <a:lstStyle/>
                    <a:p>
                      <a:pPr fontAlgn="t"/>
                      <a:r>
                        <a:rPr lang="en-GB" sz="2400" dirty="0">
                          <a:effectLst/>
                        </a:rPr>
                        <a:t>AO3</a:t>
                      </a:r>
                    </a:p>
                  </a:txBody>
                  <a:tcPr/>
                </a:tc>
                <a:tc>
                  <a:txBody>
                    <a:bodyPr/>
                    <a:lstStyle/>
                    <a:p>
                      <a:pPr fontAlgn="t"/>
                      <a:r>
                        <a:rPr lang="en-US">
                          <a:effectLst/>
                        </a:rPr>
                        <a:t>Make an appraisal by weighing up the strengths and limitations.</a:t>
                      </a:r>
                    </a:p>
                  </a:txBody>
                  <a:tcPr/>
                </a:tc>
                <a:extLst>
                  <a:ext uri="{0D108BD9-81ED-4DB2-BD59-A6C34878D82A}">
                    <a16:rowId xmlns="" xmlns:a16="http://schemas.microsoft.com/office/drawing/2014/main" val="2453248665"/>
                  </a:ext>
                </a:extLst>
              </a:tr>
              <a:tr h="750045">
                <a:tc>
                  <a:txBody>
                    <a:bodyPr/>
                    <a:lstStyle/>
                    <a:p>
                      <a:pPr fontAlgn="t"/>
                      <a:r>
                        <a:rPr lang="en-GB" sz="2400" b="1">
                          <a:solidFill>
                            <a:srgbClr val="888888"/>
                          </a:solidFill>
                          <a:effectLst/>
                        </a:rPr>
                        <a:t>Examine</a:t>
                      </a:r>
                    </a:p>
                  </a:txBody>
                  <a:tcPr/>
                </a:tc>
                <a:tc>
                  <a:txBody>
                    <a:bodyPr/>
                    <a:lstStyle/>
                    <a:p>
                      <a:pPr fontAlgn="t"/>
                      <a:r>
                        <a:rPr lang="en-GB" sz="2400" dirty="0">
                          <a:effectLst/>
                        </a:rPr>
                        <a:t>AO3</a:t>
                      </a:r>
                    </a:p>
                  </a:txBody>
                  <a:tcPr/>
                </a:tc>
                <a:tc>
                  <a:txBody>
                    <a:bodyPr/>
                    <a:lstStyle/>
                    <a:p>
                      <a:pPr fontAlgn="t"/>
                      <a:r>
                        <a:rPr lang="en-US">
                          <a:effectLst/>
                        </a:rPr>
                        <a:t>Consider an argument or concept in a way that uncovers the assumptions and interrelationships of the issue.</a:t>
                      </a:r>
                    </a:p>
                  </a:txBody>
                  <a:tcPr/>
                </a:tc>
                <a:extLst>
                  <a:ext uri="{0D108BD9-81ED-4DB2-BD59-A6C34878D82A}">
                    <a16:rowId xmlns="" xmlns:a16="http://schemas.microsoft.com/office/drawing/2014/main" val="1327278619"/>
                  </a:ext>
                </a:extLst>
              </a:tr>
              <a:tr h="975059">
                <a:tc>
                  <a:txBody>
                    <a:bodyPr/>
                    <a:lstStyle/>
                    <a:p>
                      <a:pPr fontAlgn="t"/>
                      <a:r>
                        <a:rPr lang="en-GB" sz="2400" b="1">
                          <a:solidFill>
                            <a:srgbClr val="888888"/>
                          </a:solidFill>
                          <a:effectLst/>
                        </a:rPr>
                        <a:t>To what extent</a:t>
                      </a:r>
                    </a:p>
                  </a:txBody>
                  <a:tcPr/>
                </a:tc>
                <a:tc>
                  <a:txBody>
                    <a:bodyPr/>
                    <a:lstStyle/>
                    <a:p>
                      <a:pPr fontAlgn="t"/>
                      <a:r>
                        <a:rPr lang="en-GB" sz="2400" dirty="0">
                          <a:effectLst/>
                        </a:rPr>
                        <a:t>AO3</a:t>
                      </a:r>
                    </a:p>
                  </a:txBody>
                  <a:tcPr/>
                </a:tc>
                <a:tc>
                  <a:txBody>
                    <a:bodyPr/>
                    <a:lstStyle/>
                    <a:p>
                      <a:pPr fontAlgn="t"/>
                      <a:r>
                        <a:rPr lang="en-US" dirty="0">
                          <a:effectLst/>
                        </a:rPr>
                        <a:t>Consider the merits or otherwise of an argument or concept. Opinions and conclusions should be presented clearly and supported with appropriate evidence and sound argument.</a:t>
                      </a:r>
                    </a:p>
                  </a:txBody>
                  <a:tcPr/>
                </a:tc>
                <a:extLst>
                  <a:ext uri="{0D108BD9-81ED-4DB2-BD59-A6C34878D82A}">
                    <a16:rowId xmlns="" xmlns:a16="http://schemas.microsoft.com/office/drawing/2014/main" val="2399920696"/>
                  </a:ext>
                </a:extLst>
              </a:tr>
            </a:tbl>
          </a:graphicData>
        </a:graphic>
      </p:graphicFrame>
    </p:spTree>
    <p:extLst>
      <p:ext uri="{BB962C8B-B14F-4D97-AF65-F5344CB8AC3E}">
        <p14:creationId xmlns:p14="http://schemas.microsoft.com/office/powerpoint/2010/main" val="10208404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esigning your DP history cours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857" y="82169"/>
            <a:ext cx="4784234" cy="582974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671498" y="451271"/>
            <a:ext cx="3313728" cy="523220"/>
          </a:xfrm>
          <a:prstGeom prst="rect">
            <a:avLst/>
          </a:prstGeom>
          <a:solidFill>
            <a:schemeClr val="accent1">
              <a:lumMod val="20000"/>
              <a:lumOff val="80000"/>
            </a:schemeClr>
          </a:solidFill>
        </p:spPr>
        <p:txBody>
          <a:bodyPr wrap="none" lIns="91440" tIns="45720" rIns="91440" bIns="45720">
            <a:spAutoFit/>
          </a:bodyPr>
          <a:lstStyle/>
          <a:p>
            <a:pPr algn="ctr"/>
            <a:r>
              <a:rPr lang="en-US" sz="2800" b="0" cap="none" spc="0" dirty="0">
                <a:ln w="0"/>
                <a:solidFill>
                  <a:schemeClr val="tx1"/>
                </a:solidFill>
                <a:effectLst>
                  <a:outerShdw blurRad="38100" dist="19050" dir="2700000" algn="tl" rotWithShape="0">
                    <a:schemeClr val="dk1">
                      <a:alpha val="40000"/>
                    </a:schemeClr>
                  </a:outerShdw>
                </a:effectLst>
              </a:rPr>
              <a:t>Rights and Protest</a:t>
            </a:r>
          </a:p>
        </p:txBody>
      </p:sp>
      <p:sp>
        <p:nvSpPr>
          <p:cNvPr id="5" name="Rectangle 4"/>
          <p:cNvSpPr/>
          <p:nvPr/>
        </p:nvSpPr>
        <p:spPr>
          <a:xfrm>
            <a:off x="5671498" y="1596579"/>
            <a:ext cx="6059672" cy="1538883"/>
          </a:xfrm>
          <a:prstGeom prst="rect">
            <a:avLst/>
          </a:prstGeom>
          <a:solidFill>
            <a:schemeClr val="accent1">
              <a:lumMod val="20000"/>
              <a:lumOff val="80000"/>
            </a:schemeClr>
          </a:solidFill>
        </p:spPr>
        <p:txBody>
          <a:bodyPr wrap="none" lIns="91440" tIns="45720" rIns="91440" bIns="45720">
            <a:spAutoFit/>
          </a:bodyPr>
          <a:lstStyle/>
          <a:p>
            <a:r>
              <a:rPr lang="en-US" sz="2800" b="0" cap="none" spc="0" dirty="0">
                <a:ln w="0"/>
                <a:solidFill>
                  <a:schemeClr val="tx1"/>
                </a:solidFill>
                <a:effectLst>
                  <a:outerShdw blurRad="38100" dist="19050" dir="2700000" algn="tl" rotWithShape="0">
                    <a:schemeClr val="dk1">
                      <a:alpha val="40000"/>
                    </a:schemeClr>
                  </a:outerShdw>
                </a:effectLst>
              </a:rPr>
              <a:t>Societies in transition (1400–1700)</a:t>
            </a:r>
          </a:p>
          <a:p>
            <a:endParaRPr lang="en-US" sz="1000" b="0" cap="none" spc="0" dirty="0">
              <a:ln w="0"/>
              <a:solidFill>
                <a:schemeClr val="tx1"/>
              </a:solidFill>
              <a:effectLst>
                <a:outerShdw blurRad="38100" dist="19050" dir="2700000" algn="tl" rotWithShape="0">
                  <a:schemeClr val="dk1">
                    <a:alpha val="40000"/>
                  </a:schemeClr>
                </a:outerShdw>
              </a:effectLst>
            </a:endParaRPr>
          </a:p>
          <a:p>
            <a:r>
              <a:rPr lang="en-US" sz="2800" b="0" cap="none" spc="0" dirty="0">
                <a:ln w="0"/>
                <a:solidFill>
                  <a:schemeClr val="tx1"/>
                </a:solidFill>
                <a:effectLst>
                  <a:outerShdw blurRad="38100" dist="19050" dir="2700000" algn="tl" rotWithShape="0">
                    <a:schemeClr val="dk1">
                      <a:alpha val="40000"/>
                    </a:schemeClr>
                  </a:outerShdw>
                </a:effectLst>
              </a:rPr>
              <a:t>Origins, development and impact</a:t>
            </a:r>
          </a:p>
          <a:p>
            <a:r>
              <a:rPr lang="en-US" sz="2800" b="0" cap="none" spc="0" dirty="0">
                <a:ln w="0"/>
                <a:solidFill>
                  <a:schemeClr val="tx1"/>
                </a:solidFill>
                <a:effectLst>
                  <a:outerShdw blurRad="38100" dist="19050" dir="2700000" algn="tl" rotWithShape="0">
                    <a:schemeClr val="dk1">
                      <a:alpha val="40000"/>
                    </a:schemeClr>
                  </a:outerShdw>
                </a:effectLst>
              </a:rPr>
              <a:t> of industrialization (1750–2005)</a:t>
            </a:r>
          </a:p>
        </p:txBody>
      </p:sp>
      <p:sp>
        <p:nvSpPr>
          <p:cNvPr id="6" name="Rectangle 5"/>
          <p:cNvSpPr/>
          <p:nvPr/>
        </p:nvSpPr>
        <p:spPr>
          <a:xfrm>
            <a:off x="5671498" y="3705960"/>
            <a:ext cx="4280339" cy="523220"/>
          </a:xfrm>
          <a:prstGeom prst="rect">
            <a:avLst/>
          </a:prstGeom>
          <a:solidFill>
            <a:schemeClr val="accent1">
              <a:lumMod val="60000"/>
              <a:lumOff val="40000"/>
            </a:schemeClr>
          </a:solidFill>
        </p:spPr>
        <p:txBody>
          <a:bodyPr wrap="none" lIns="91440" tIns="45720" rIns="91440" bIns="45720">
            <a:spAutoFit/>
          </a:bodyPr>
          <a:lstStyle/>
          <a:p>
            <a:r>
              <a:rPr lang="en-US" sz="2800" b="0" cap="none" spc="0" dirty="0">
                <a:ln w="0"/>
                <a:effectLst>
                  <a:outerShdw blurRad="38100" dist="19050" dir="2700000" algn="tl" rotWithShape="0">
                    <a:schemeClr val="dk1">
                      <a:alpha val="40000"/>
                    </a:schemeClr>
                  </a:outerShdw>
                </a:effectLst>
              </a:rPr>
              <a:t>History of the Americas</a:t>
            </a:r>
          </a:p>
        </p:txBody>
      </p:sp>
      <p:sp>
        <p:nvSpPr>
          <p:cNvPr id="8" name="Rectangle 7"/>
          <p:cNvSpPr/>
          <p:nvPr/>
        </p:nvSpPr>
        <p:spPr>
          <a:xfrm>
            <a:off x="5595000" y="4857892"/>
            <a:ext cx="2074607" cy="523220"/>
          </a:xfrm>
          <a:prstGeom prst="rect">
            <a:avLst/>
          </a:prstGeom>
          <a:solidFill>
            <a:schemeClr val="accent1">
              <a:lumMod val="20000"/>
              <a:lumOff val="80000"/>
            </a:schemeClr>
          </a:solidFill>
        </p:spPr>
        <p:txBody>
          <a:bodyPr wrap="none" lIns="91440" tIns="45720" rIns="91440" bIns="45720">
            <a:spAutoFit/>
          </a:bodyPr>
          <a:lstStyle/>
          <a:p>
            <a:pPr algn="ctr"/>
            <a:r>
              <a:rPr lang="en-US" sz="2800" b="0" cap="none" spc="0" dirty="0">
                <a:ln w="0"/>
                <a:solidFill>
                  <a:schemeClr val="tx1"/>
                </a:solidFill>
                <a:effectLst>
                  <a:outerShdw blurRad="38100" dist="19050" dir="2700000" algn="tl" rotWithShape="0">
                    <a:schemeClr val="dk1">
                      <a:alpha val="40000"/>
                    </a:schemeClr>
                  </a:outerShdw>
                </a:effectLst>
              </a:rPr>
              <a:t>Own choice</a:t>
            </a:r>
          </a:p>
        </p:txBody>
      </p:sp>
      <p:sp>
        <p:nvSpPr>
          <p:cNvPr id="7" name="Rectangle 6"/>
          <p:cNvSpPr/>
          <p:nvPr/>
        </p:nvSpPr>
        <p:spPr>
          <a:xfrm>
            <a:off x="792300" y="3398183"/>
            <a:ext cx="4268587" cy="307777"/>
          </a:xfrm>
          <a:prstGeom prst="rect">
            <a:avLst/>
          </a:prstGeom>
          <a:solidFill>
            <a:srgbClr val="9DC3E6">
              <a:alpha val="40000"/>
            </a:srgbClr>
          </a:solidFill>
        </p:spPr>
        <p:txBody>
          <a:bodyPr wrap="square" lIns="91440" tIns="45720" rIns="91440" bIns="45720">
            <a:spAutoFit/>
          </a:bodyPr>
          <a:lstStyle/>
          <a:p>
            <a:endParaRPr lang="en-US" sz="1400" b="0" cap="none" spc="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353213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Paper 1 (SL)</a:t>
            </a:r>
          </a:p>
        </p:txBody>
      </p:sp>
      <p:sp>
        <p:nvSpPr>
          <p:cNvPr id="3" name="Content Placeholder 2"/>
          <p:cNvSpPr>
            <a:spLocks noGrp="1"/>
          </p:cNvSpPr>
          <p:nvPr>
            <p:ph idx="1"/>
          </p:nvPr>
        </p:nvSpPr>
        <p:spPr/>
        <p:txBody>
          <a:bodyPr>
            <a:normAutofit fontScale="85000" lnSpcReduction="20000"/>
          </a:bodyPr>
          <a:lstStyle/>
          <a:p>
            <a:r>
              <a:rPr lang="en-GB" dirty="0"/>
              <a:t>Source-based paper based on the five prescribed subjects. Choose one prescribed subject from a choice of five. Answer four structured questions. (24 marks)</a:t>
            </a:r>
          </a:p>
          <a:p>
            <a:r>
              <a:rPr lang="en-GB" dirty="0"/>
              <a:t>1 hour</a:t>
            </a:r>
          </a:p>
          <a:p>
            <a:endParaRPr lang="en-GB" dirty="0"/>
          </a:p>
          <a:p>
            <a:r>
              <a:rPr lang="en-GB" dirty="0"/>
              <a:t>The paper will contain four sources for each prescribed subject. Sources will be primary or a mixture of primary and secondary, and may be written, pictorial or diagrammatic. The paper will consist of four questions for each prescribed subject, and students must answer all four questions from their chosen prescribed subject. Some questions will be answered using only evidence from one or more of the sources, as indicated. In other questions students will be asked to use their own knowledge of the prescribed subject as well as evidence contained in the sources.</a:t>
            </a:r>
          </a:p>
        </p:txBody>
      </p:sp>
    </p:spTree>
    <p:extLst>
      <p:ext uri="{BB962C8B-B14F-4D97-AF65-F5344CB8AC3E}">
        <p14:creationId xmlns:p14="http://schemas.microsoft.com/office/powerpoint/2010/main" val="39630487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Paper 2 (SL)</a:t>
            </a:r>
          </a:p>
        </p:txBody>
      </p:sp>
      <p:sp>
        <p:nvSpPr>
          <p:cNvPr id="3" name="Content Placeholder 2"/>
          <p:cNvSpPr>
            <a:spLocks noGrp="1"/>
          </p:cNvSpPr>
          <p:nvPr>
            <p:ph idx="1"/>
          </p:nvPr>
        </p:nvSpPr>
        <p:spPr/>
        <p:txBody>
          <a:bodyPr>
            <a:normAutofit fontScale="92500" lnSpcReduction="10000"/>
          </a:bodyPr>
          <a:lstStyle/>
          <a:p>
            <a:r>
              <a:rPr lang="en-GB" dirty="0"/>
              <a:t>Essay paper based on the 12 world history topics. Answer two essay questions on two different topics. (30 marks)</a:t>
            </a:r>
          </a:p>
          <a:p>
            <a:r>
              <a:rPr lang="en-GB" dirty="0"/>
              <a:t>1 hour 30 mins</a:t>
            </a:r>
          </a:p>
          <a:p>
            <a:endParaRPr lang="en-GB" dirty="0"/>
          </a:p>
          <a:p>
            <a:r>
              <a:rPr lang="en-GB" dirty="0"/>
              <a:t>The paper consists of two questions for each of the 12 topics. Students must answer two questions, each selected from a different topic. Some comparative questions on this paper require that examples be drawn from more than one region. When the word “region” is used in a paper 2 question, it refers to one of the four regional options defined by the world map in the introduction to the world history topics in the “World history topics” section.</a:t>
            </a:r>
          </a:p>
        </p:txBody>
      </p:sp>
    </p:spTree>
    <p:extLst>
      <p:ext uri="{BB962C8B-B14F-4D97-AF65-F5344CB8AC3E}">
        <p14:creationId xmlns:p14="http://schemas.microsoft.com/office/powerpoint/2010/main" val="42642682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Paper 3 (HL Only)</a:t>
            </a:r>
          </a:p>
        </p:txBody>
      </p:sp>
      <p:sp>
        <p:nvSpPr>
          <p:cNvPr id="3" name="Content Placeholder 2"/>
          <p:cNvSpPr>
            <a:spLocks noGrp="1"/>
          </p:cNvSpPr>
          <p:nvPr>
            <p:ph idx="1"/>
          </p:nvPr>
        </p:nvSpPr>
        <p:spPr/>
        <p:txBody>
          <a:bodyPr/>
          <a:lstStyle/>
          <a:p>
            <a:r>
              <a:rPr lang="en-GB" dirty="0"/>
              <a:t>2 hr 30 m</a:t>
            </a:r>
          </a:p>
          <a:p>
            <a:r>
              <a:rPr lang="en-GB" dirty="0"/>
              <a:t>History of the Americas paper</a:t>
            </a:r>
          </a:p>
          <a:p>
            <a:r>
              <a:rPr lang="en-GB" dirty="0"/>
              <a:t>Answer 3 questions</a:t>
            </a:r>
          </a:p>
          <a:p>
            <a:r>
              <a:rPr lang="en-GB" dirty="0"/>
              <a:t>One question per topic</a:t>
            </a:r>
          </a:p>
          <a:p>
            <a:r>
              <a:rPr lang="en-GB" dirty="0"/>
              <a:t>15 marks per question</a:t>
            </a:r>
          </a:p>
          <a:p>
            <a:r>
              <a:rPr lang="en-GB" dirty="0"/>
              <a:t>Total 45 marks</a:t>
            </a:r>
          </a:p>
          <a:p>
            <a:r>
              <a:rPr lang="en-GB" dirty="0"/>
              <a:t>Worth 35% of the course</a:t>
            </a:r>
          </a:p>
        </p:txBody>
      </p:sp>
    </p:spTree>
    <p:extLst>
      <p:ext uri="{BB962C8B-B14F-4D97-AF65-F5344CB8AC3E}">
        <p14:creationId xmlns:p14="http://schemas.microsoft.com/office/powerpoint/2010/main" val="6072841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mericas ma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9987" y="0"/>
            <a:ext cx="3969362" cy="533249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07857" y="535363"/>
            <a:ext cx="7866122" cy="5139869"/>
          </a:xfrm>
          <a:prstGeom prst="rect">
            <a:avLst/>
          </a:prstGeom>
          <a:noFill/>
        </p:spPr>
        <p:txBody>
          <a:bodyPr wrap="square" lIns="91440" tIns="45720" rIns="91440" bIns="45720">
            <a:spAutoFit/>
          </a:bodyPr>
          <a:lstStyle/>
          <a:p>
            <a:endParaRPr lang="en-US" sz="3200" b="0" cap="none" spc="0" dirty="0">
              <a:ln w="0"/>
              <a:solidFill>
                <a:schemeClr val="tx1"/>
              </a:solidFill>
              <a:effectLst>
                <a:outerShdw blurRad="38100" dist="19050" dir="2700000" algn="tl" rotWithShape="0">
                  <a:schemeClr val="dk1">
                    <a:alpha val="40000"/>
                  </a:schemeClr>
                </a:outerShdw>
              </a:effectLst>
            </a:endParaRPr>
          </a:p>
          <a:p>
            <a:r>
              <a:rPr lang="en-US" sz="4000" u="sng" dirty="0">
                <a:ln w="0"/>
                <a:effectLst>
                  <a:outerShdw blurRad="38100" dist="38100" dir="2700000" algn="tl">
                    <a:srgbClr val="000000">
                      <a:alpha val="43137"/>
                    </a:srgbClr>
                  </a:outerShdw>
                </a:effectLst>
              </a:rPr>
              <a:t>History of the Americas </a:t>
            </a:r>
          </a:p>
          <a:p>
            <a:endParaRPr lang="en-US" sz="3200" b="0" cap="none" spc="0" dirty="0">
              <a:ln w="0"/>
              <a:solidFill>
                <a:schemeClr val="tx1"/>
              </a:solidFill>
              <a:effectLst>
                <a:outerShdw blurRad="38100" dist="19050" dir="2700000" algn="tl" rotWithShape="0">
                  <a:schemeClr val="dk1">
                    <a:alpha val="40000"/>
                  </a:schemeClr>
                </a:outerShdw>
              </a:effectLst>
            </a:endParaRPr>
          </a:p>
          <a:p>
            <a:r>
              <a:rPr lang="en-US" sz="3200" b="0" cap="none" spc="0" dirty="0">
                <a:ln w="0"/>
                <a:solidFill>
                  <a:schemeClr val="tx1"/>
                </a:solidFill>
              </a:rPr>
              <a:t>Slavery and the New World (1500–1800)</a:t>
            </a:r>
          </a:p>
          <a:p>
            <a:endParaRPr lang="en-US" sz="3200" b="0" cap="none" spc="0" dirty="0">
              <a:ln w="0"/>
              <a:solidFill>
                <a:schemeClr val="tx1"/>
              </a:solidFill>
            </a:endParaRPr>
          </a:p>
          <a:p>
            <a:r>
              <a:rPr lang="en-US" sz="3200" b="0" cap="none" spc="0" dirty="0">
                <a:ln w="0"/>
                <a:solidFill>
                  <a:schemeClr val="tx1"/>
                </a:solidFill>
              </a:rPr>
              <a:t>United States’ Civil War: Causes, course and effects (1840–1877)</a:t>
            </a:r>
          </a:p>
          <a:p>
            <a:endParaRPr lang="en-US" sz="3200" b="0" cap="none" spc="0" dirty="0">
              <a:ln w="0"/>
              <a:solidFill>
                <a:schemeClr val="tx1"/>
              </a:solidFill>
            </a:endParaRPr>
          </a:p>
          <a:p>
            <a:r>
              <a:rPr lang="en-US" sz="3200" b="0" cap="none" spc="0" dirty="0">
                <a:ln w="0"/>
                <a:solidFill>
                  <a:schemeClr val="tx1"/>
                </a:solidFill>
              </a:rPr>
              <a:t>Civil rights and social movements in the Americas post-1945</a:t>
            </a:r>
          </a:p>
        </p:txBody>
      </p:sp>
    </p:spTree>
    <p:extLst>
      <p:ext uri="{BB962C8B-B14F-4D97-AF65-F5344CB8AC3E}">
        <p14:creationId xmlns:p14="http://schemas.microsoft.com/office/powerpoint/2010/main" val="1352711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GB" dirty="0"/>
              <a:t>Internal Assessment</a:t>
            </a:r>
          </a:p>
        </p:txBody>
      </p:sp>
      <p:sp>
        <p:nvSpPr>
          <p:cNvPr id="3" name="Content Placeholder 2"/>
          <p:cNvSpPr>
            <a:spLocks noGrp="1"/>
          </p:cNvSpPr>
          <p:nvPr>
            <p:ph idx="1"/>
          </p:nvPr>
        </p:nvSpPr>
        <p:spPr/>
        <p:txBody>
          <a:bodyPr/>
          <a:lstStyle/>
          <a:p>
            <a:r>
              <a:rPr lang="en-GB" dirty="0"/>
              <a:t>20 hours</a:t>
            </a:r>
          </a:p>
          <a:p>
            <a:endParaRPr lang="en-GB" dirty="0"/>
          </a:p>
          <a:p>
            <a:r>
              <a:rPr lang="en-GB" dirty="0"/>
              <a:t>This component is internally assessed by the teacher and externally moderated by the IB at the end of the course.</a:t>
            </a:r>
          </a:p>
          <a:p>
            <a:endParaRPr lang="en-GB" dirty="0"/>
          </a:p>
          <a:p>
            <a:r>
              <a:rPr lang="en-GB" dirty="0"/>
              <a:t>Historical investigation</a:t>
            </a:r>
          </a:p>
          <a:p>
            <a:endParaRPr lang="en-GB" dirty="0"/>
          </a:p>
          <a:p>
            <a:r>
              <a:rPr lang="en-GB" dirty="0"/>
              <a:t>Students are required to complete a historical investigation into a topic of </a:t>
            </a:r>
            <a:r>
              <a:rPr lang="en-GB" u="sng" dirty="0"/>
              <a:t>their choice</a:t>
            </a:r>
            <a:r>
              <a:rPr lang="en-GB" dirty="0"/>
              <a:t>. (25 marks)</a:t>
            </a:r>
          </a:p>
        </p:txBody>
      </p:sp>
    </p:spTree>
    <p:extLst>
      <p:ext uri="{BB962C8B-B14F-4D97-AF65-F5344CB8AC3E}">
        <p14:creationId xmlns:p14="http://schemas.microsoft.com/office/powerpoint/2010/main" val="34843611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GB" dirty="0" smtClean="0"/>
              <a:t>Suggested Word Counts</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015170116"/>
              </p:ext>
            </p:extLst>
          </p:nvPr>
        </p:nvGraphicFramePr>
        <p:xfrm>
          <a:off x="838200" y="1577685"/>
          <a:ext cx="10487526" cy="4106778"/>
        </p:xfrm>
        <a:graphic>
          <a:graphicData uri="http://schemas.openxmlformats.org/drawingml/2006/table">
            <a:tbl>
              <a:tblPr firstRow="1" bandRow="1">
                <a:tableStyleId>{5940675A-B579-460E-94D1-54222C63F5DA}</a:tableStyleId>
              </a:tblPr>
              <a:tblGrid>
                <a:gridCol w="5243764">
                  <a:extLst>
                    <a:ext uri="{9D8B030D-6E8A-4147-A177-3AD203B41FA5}">
                      <a16:colId xmlns="" xmlns:a16="http://schemas.microsoft.com/office/drawing/2014/main" val="865289405"/>
                    </a:ext>
                  </a:extLst>
                </a:gridCol>
                <a:gridCol w="2621881">
                  <a:extLst>
                    <a:ext uri="{9D8B030D-6E8A-4147-A177-3AD203B41FA5}">
                      <a16:colId xmlns="" xmlns:a16="http://schemas.microsoft.com/office/drawing/2014/main" val="3366897950"/>
                    </a:ext>
                  </a:extLst>
                </a:gridCol>
                <a:gridCol w="2621881">
                  <a:extLst>
                    <a:ext uri="{9D8B030D-6E8A-4147-A177-3AD203B41FA5}">
                      <a16:colId xmlns="" xmlns:a16="http://schemas.microsoft.com/office/drawing/2014/main" val="534934843"/>
                    </a:ext>
                  </a:extLst>
                </a:gridCol>
              </a:tblGrid>
              <a:tr h="610580">
                <a:tc>
                  <a:txBody>
                    <a:bodyPr/>
                    <a:lstStyle/>
                    <a:p>
                      <a:pPr algn="ctr"/>
                      <a:r>
                        <a:rPr lang="en-GB" sz="3200" b="1" dirty="0" smtClean="0"/>
                        <a:t>Section</a:t>
                      </a:r>
                      <a:endParaRPr lang="en-GB" sz="3200" b="1" dirty="0"/>
                    </a:p>
                  </a:txBody>
                  <a:tcPr anchor="ctr">
                    <a:solidFill>
                      <a:schemeClr val="accent1">
                        <a:lumMod val="60000"/>
                        <a:lumOff val="40000"/>
                      </a:schemeClr>
                    </a:solidFill>
                  </a:tcPr>
                </a:tc>
                <a:tc>
                  <a:txBody>
                    <a:bodyPr/>
                    <a:lstStyle/>
                    <a:p>
                      <a:pPr algn="ctr"/>
                      <a:r>
                        <a:rPr lang="en-GB" sz="3200" b="1" dirty="0" smtClean="0"/>
                        <a:t>Word Count</a:t>
                      </a:r>
                      <a:endParaRPr lang="en-GB" sz="3200" b="1" dirty="0"/>
                    </a:p>
                  </a:txBody>
                  <a:tcPr anchor="ctr">
                    <a:solidFill>
                      <a:schemeClr val="accent1">
                        <a:lumMod val="60000"/>
                        <a:lumOff val="40000"/>
                      </a:schemeClr>
                    </a:solidFill>
                  </a:tcPr>
                </a:tc>
                <a:tc>
                  <a:txBody>
                    <a:bodyPr/>
                    <a:lstStyle/>
                    <a:p>
                      <a:pPr algn="ctr"/>
                      <a:r>
                        <a:rPr lang="en-GB" sz="3200" b="1" dirty="0" smtClean="0"/>
                        <a:t>Marks</a:t>
                      </a:r>
                      <a:endParaRPr lang="en-GB" sz="3200" b="1" dirty="0"/>
                    </a:p>
                  </a:txBody>
                  <a:tcPr anchor="ctr">
                    <a:solidFill>
                      <a:schemeClr val="accent1">
                        <a:lumMod val="60000"/>
                        <a:lumOff val="40000"/>
                      </a:schemeClr>
                    </a:solidFill>
                  </a:tcPr>
                </a:tc>
                <a:extLst>
                  <a:ext uri="{0D108BD9-81ED-4DB2-BD59-A6C34878D82A}">
                    <a16:rowId xmlns="" xmlns:a16="http://schemas.microsoft.com/office/drawing/2014/main" val="1723103274"/>
                  </a:ext>
                </a:extLst>
              </a:tr>
              <a:tr h="1053878">
                <a:tc>
                  <a:txBody>
                    <a:bodyPr/>
                    <a:lstStyle/>
                    <a:p>
                      <a:r>
                        <a:rPr lang="en-GB" sz="2800" dirty="0" smtClean="0"/>
                        <a:t>Identification and evaluation of sources</a:t>
                      </a:r>
                      <a:endParaRPr lang="en-GB" sz="2800" dirty="0"/>
                    </a:p>
                  </a:txBody>
                  <a:tcPr anchor="ctr">
                    <a:solidFill>
                      <a:schemeClr val="accent1">
                        <a:lumMod val="20000"/>
                        <a:lumOff val="80000"/>
                      </a:schemeClr>
                    </a:solidFill>
                  </a:tcPr>
                </a:tc>
                <a:tc>
                  <a:txBody>
                    <a:bodyPr/>
                    <a:lstStyle/>
                    <a:p>
                      <a:pPr algn="ctr"/>
                      <a:r>
                        <a:rPr lang="en-GB" sz="2800" dirty="0" smtClean="0"/>
                        <a:t>500</a:t>
                      </a:r>
                      <a:endParaRPr lang="en-GB" sz="2800" dirty="0"/>
                    </a:p>
                  </a:txBody>
                  <a:tcPr anchor="ctr">
                    <a:solidFill>
                      <a:schemeClr val="accent1">
                        <a:lumMod val="20000"/>
                        <a:lumOff val="80000"/>
                      </a:schemeClr>
                    </a:solidFill>
                  </a:tcPr>
                </a:tc>
                <a:tc>
                  <a:txBody>
                    <a:bodyPr/>
                    <a:lstStyle/>
                    <a:p>
                      <a:pPr algn="ctr"/>
                      <a:r>
                        <a:rPr lang="en-GB" sz="2800" dirty="0" smtClean="0"/>
                        <a:t>6</a:t>
                      </a:r>
                      <a:endParaRPr lang="en-GB" sz="2800" dirty="0"/>
                    </a:p>
                  </a:txBody>
                  <a:tcPr anchor="ctr">
                    <a:solidFill>
                      <a:schemeClr val="accent1">
                        <a:lumMod val="20000"/>
                        <a:lumOff val="80000"/>
                      </a:schemeClr>
                    </a:solidFill>
                  </a:tcPr>
                </a:tc>
                <a:extLst>
                  <a:ext uri="{0D108BD9-81ED-4DB2-BD59-A6C34878D82A}">
                    <a16:rowId xmlns="" xmlns:a16="http://schemas.microsoft.com/office/drawing/2014/main" val="3160181205"/>
                  </a:ext>
                </a:extLst>
              </a:tr>
              <a:tr h="610580">
                <a:tc>
                  <a:txBody>
                    <a:bodyPr/>
                    <a:lstStyle/>
                    <a:p>
                      <a:r>
                        <a:rPr lang="en-GB" sz="2800" dirty="0" smtClean="0"/>
                        <a:t>Investigation</a:t>
                      </a:r>
                      <a:endParaRPr lang="en-GB" sz="2800" dirty="0"/>
                    </a:p>
                  </a:txBody>
                  <a:tcPr anchor="ctr">
                    <a:solidFill>
                      <a:schemeClr val="accent1">
                        <a:lumMod val="20000"/>
                        <a:lumOff val="80000"/>
                      </a:schemeClr>
                    </a:solidFill>
                  </a:tcPr>
                </a:tc>
                <a:tc>
                  <a:txBody>
                    <a:bodyPr/>
                    <a:lstStyle/>
                    <a:p>
                      <a:pPr algn="ctr"/>
                      <a:r>
                        <a:rPr lang="en-GB" sz="2800" dirty="0" smtClean="0"/>
                        <a:t>1300</a:t>
                      </a:r>
                      <a:endParaRPr lang="en-GB" sz="2800" dirty="0"/>
                    </a:p>
                  </a:txBody>
                  <a:tcPr anchor="ctr">
                    <a:solidFill>
                      <a:schemeClr val="accent1">
                        <a:lumMod val="20000"/>
                        <a:lumOff val="80000"/>
                      </a:schemeClr>
                    </a:solidFill>
                  </a:tcPr>
                </a:tc>
                <a:tc>
                  <a:txBody>
                    <a:bodyPr/>
                    <a:lstStyle/>
                    <a:p>
                      <a:pPr algn="ctr"/>
                      <a:r>
                        <a:rPr lang="en-GB" sz="2800" dirty="0" smtClean="0"/>
                        <a:t>15</a:t>
                      </a:r>
                      <a:endParaRPr lang="en-GB" sz="2800" dirty="0"/>
                    </a:p>
                  </a:txBody>
                  <a:tcPr anchor="ctr">
                    <a:solidFill>
                      <a:schemeClr val="accent1">
                        <a:lumMod val="20000"/>
                        <a:lumOff val="80000"/>
                      </a:schemeClr>
                    </a:solidFill>
                  </a:tcPr>
                </a:tc>
                <a:extLst>
                  <a:ext uri="{0D108BD9-81ED-4DB2-BD59-A6C34878D82A}">
                    <a16:rowId xmlns="" xmlns:a16="http://schemas.microsoft.com/office/drawing/2014/main" val="2062729921"/>
                  </a:ext>
                </a:extLst>
              </a:tr>
              <a:tr h="610580">
                <a:tc>
                  <a:txBody>
                    <a:bodyPr/>
                    <a:lstStyle/>
                    <a:p>
                      <a:r>
                        <a:rPr lang="en-GB" sz="2800" dirty="0" smtClean="0"/>
                        <a:t>Reflection</a:t>
                      </a:r>
                      <a:endParaRPr lang="en-GB" sz="2800" dirty="0"/>
                    </a:p>
                  </a:txBody>
                  <a:tcPr anchor="ctr">
                    <a:solidFill>
                      <a:schemeClr val="accent1">
                        <a:lumMod val="20000"/>
                        <a:lumOff val="80000"/>
                      </a:schemeClr>
                    </a:solidFill>
                  </a:tcPr>
                </a:tc>
                <a:tc>
                  <a:txBody>
                    <a:bodyPr/>
                    <a:lstStyle/>
                    <a:p>
                      <a:pPr algn="ctr"/>
                      <a:r>
                        <a:rPr lang="en-GB" sz="2800" dirty="0" smtClean="0"/>
                        <a:t>400</a:t>
                      </a:r>
                      <a:endParaRPr lang="en-GB" sz="2800" dirty="0"/>
                    </a:p>
                  </a:txBody>
                  <a:tcPr anchor="ctr">
                    <a:solidFill>
                      <a:schemeClr val="accent1">
                        <a:lumMod val="20000"/>
                        <a:lumOff val="80000"/>
                      </a:schemeClr>
                    </a:solidFill>
                  </a:tcPr>
                </a:tc>
                <a:tc>
                  <a:txBody>
                    <a:bodyPr/>
                    <a:lstStyle/>
                    <a:p>
                      <a:pPr algn="ctr"/>
                      <a:r>
                        <a:rPr lang="en-GB" sz="2800" dirty="0" smtClean="0"/>
                        <a:t>4</a:t>
                      </a:r>
                      <a:endParaRPr lang="en-GB" sz="2800" dirty="0"/>
                    </a:p>
                  </a:txBody>
                  <a:tcPr anchor="ctr">
                    <a:solidFill>
                      <a:schemeClr val="accent1">
                        <a:lumMod val="20000"/>
                        <a:lumOff val="80000"/>
                      </a:schemeClr>
                    </a:solidFill>
                  </a:tcPr>
                </a:tc>
                <a:extLst>
                  <a:ext uri="{0D108BD9-81ED-4DB2-BD59-A6C34878D82A}">
                    <a16:rowId xmlns="" xmlns:a16="http://schemas.microsoft.com/office/drawing/2014/main" val="2138611110"/>
                  </a:ext>
                </a:extLst>
              </a:tr>
              <a:tr h="610580">
                <a:tc>
                  <a:txBody>
                    <a:bodyPr/>
                    <a:lstStyle/>
                    <a:p>
                      <a:r>
                        <a:rPr lang="en-GB" sz="2800" dirty="0" smtClean="0"/>
                        <a:t>Bibliography</a:t>
                      </a:r>
                      <a:endParaRPr lang="en-GB" sz="2800" dirty="0"/>
                    </a:p>
                  </a:txBody>
                  <a:tcPr anchor="ctr">
                    <a:solidFill>
                      <a:schemeClr val="accent1">
                        <a:lumMod val="20000"/>
                        <a:lumOff val="80000"/>
                      </a:schemeClr>
                    </a:solidFill>
                  </a:tcPr>
                </a:tc>
                <a:tc gridSpan="2">
                  <a:txBody>
                    <a:bodyPr/>
                    <a:lstStyle/>
                    <a:p>
                      <a:pPr algn="ctr"/>
                      <a:r>
                        <a:rPr lang="en-GB" sz="2800" dirty="0" smtClean="0"/>
                        <a:t>N/A</a:t>
                      </a:r>
                      <a:endParaRPr lang="en-GB" sz="2800" dirty="0"/>
                    </a:p>
                  </a:txBody>
                  <a:tcPr anchor="ctr">
                    <a:solidFill>
                      <a:schemeClr val="accent1">
                        <a:lumMod val="20000"/>
                        <a:lumOff val="80000"/>
                      </a:schemeClr>
                    </a:solidFill>
                  </a:tcPr>
                </a:tc>
                <a:tc hMerge="1">
                  <a:txBody>
                    <a:bodyPr/>
                    <a:lstStyle/>
                    <a:p>
                      <a:endParaRPr lang="en-GB"/>
                    </a:p>
                  </a:txBody>
                  <a:tcPr/>
                </a:tc>
                <a:extLst>
                  <a:ext uri="{0D108BD9-81ED-4DB2-BD59-A6C34878D82A}">
                    <a16:rowId xmlns="" xmlns:a16="http://schemas.microsoft.com/office/drawing/2014/main" val="2435146533"/>
                  </a:ext>
                </a:extLst>
              </a:tr>
              <a:tr h="610580">
                <a:tc>
                  <a:txBody>
                    <a:bodyPr/>
                    <a:lstStyle/>
                    <a:p>
                      <a:r>
                        <a:rPr lang="en-GB" sz="2800" b="1" dirty="0" smtClean="0"/>
                        <a:t>Total</a:t>
                      </a:r>
                      <a:endParaRPr lang="en-GB" sz="2800" b="1" dirty="0"/>
                    </a:p>
                  </a:txBody>
                  <a:tcPr anchor="ctr">
                    <a:solidFill>
                      <a:schemeClr val="accent1">
                        <a:lumMod val="20000"/>
                        <a:lumOff val="80000"/>
                      </a:schemeClr>
                    </a:solidFill>
                  </a:tcPr>
                </a:tc>
                <a:tc>
                  <a:txBody>
                    <a:bodyPr/>
                    <a:lstStyle/>
                    <a:p>
                      <a:pPr algn="ctr"/>
                      <a:r>
                        <a:rPr lang="en-GB" sz="2800" b="1" dirty="0" smtClean="0"/>
                        <a:t>2200</a:t>
                      </a:r>
                      <a:endParaRPr lang="en-GB" sz="2800" b="1" dirty="0"/>
                    </a:p>
                  </a:txBody>
                  <a:tcPr anchor="ctr">
                    <a:solidFill>
                      <a:schemeClr val="accent1">
                        <a:lumMod val="20000"/>
                        <a:lumOff val="80000"/>
                      </a:schemeClr>
                    </a:solidFill>
                  </a:tcPr>
                </a:tc>
                <a:tc>
                  <a:txBody>
                    <a:bodyPr/>
                    <a:lstStyle/>
                    <a:p>
                      <a:pPr algn="ctr"/>
                      <a:r>
                        <a:rPr lang="en-GB" sz="2800" b="1" dirty="0" smtClean="0"/>
                        <a:t>25</a:t>
                      </a:r>
                      <a:endParaRPr lang="en-GB" sz="2800" b="1" dirty="0"/>
                    </a:p>
                  </a:txBody>
                  <a:tcPr anchor="ctr">
                    <a:solidFill>
                      <a:schemeClr val="accent1">
                        <a:lumMod val="20000"/>
                        <a:lumOff val="80000"/>
                      </a:schemeClr>
                    </a:solidFill>
                  </a:tcPr>
                </a:tc>
                <a:extLst>
                  <a:ext uri="{0D108BD9-81ED-4DB2-BD59-A6C34878D82A}">
                    <a16:rowId xmlns="" xmlns:a16="http://schemas.microsoft.com/office/drawing/2014/main" val="3511221786"/>
                  </a:ext>
                </a:extLst>
              </a:tr>
            </a:tbl>
          </a:graphicData>
        </a:graphic>
      </p:graphicFrame>
    </p:spTree>
    <p:extLst>
      <p:ext uri="{BB962C8B-B14F-4D97-AF65-F5344CB8AC3E}">
        <p14:creationId xmlns:p14="http://schemas.microsoft.com/office/powerpoint/2010/main" val="7689950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GB" dirty="0" smtClean="0"/>
              <a:t>TASK</a:t>
            </a:r>
            <a:endParaRPr lang="en-GB" dirty="0"/>
          </a:p>
        </p:txBody>
      </p:sp>
      <p:sp>
        <p:nvSpPr>
          <p:cNvPr id="3" name="Content Placeholder 2"/>
          <p:cNvSpPr>
            <a:spLocks noGrp="1"/>
          </p:cNvSpPr>
          <p:nvPr>
            <p:ph idx="1"/>
          </p:nvPr>
        </p:nvSpPr>
        <p:spPr/>
        <p:txBody>
          <a:bodyPr/>
          <a:lstStyle/>
          <a:p>
            <a:r>
              <a:rPr lang="en-GB" dirty="0" smtClean="0"/>
              <a:t>Discuss areas of interest in history</a:t>
            </a:r>
          </a:p>
          <a:p>
            <a:r>
              <a:rPr lang="en-GB" dirty="0"/>
              <a:t>Narrow your focus to three areas</a:t>
            </a:r>
          </a:p>
          <a:p>
            <a:r>
              <a:rPr lang="en-GB" dirty="0"/>
              <a:t>You don’t all have to have the same three</a:t>
            </a:r>
          </a:p>
          <a:p>
            <a:endParaRPr lang="en-GB" dirty="0"/>
          </a:p>
        </p:txBody>
      </p:sp>
    </p:spTree>
    <p:extLst>
      <p:ext uri="{BB962C8B-B14F-4D97-AF65-F5344CB8AC3E}">
        <p14:creationId xmlns:p14="http://schemas.microsoft.com/office/powerpoint/2010/main" val="41819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A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W" id="{1C85D7B6-B54C-4553-AE14-B253696B77B4}" vid="{1563EED0-150F-4560-A4DB-4141319A3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AW</Template>
  <TotalTime>374</TotalTime>
  <Words>895</Words>
  <Application>Microsoft Office PowerPoint</Application>
  <PresentationFormat>Widescreen</PresentationFormat>
  <Paragraphs>123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AW</vt:lpstr>
      <vt:lpstr>Welcome to  IBDP History</vt:lpstr>
      <vt:lpstr>It is easiest to think of SL and HL as two separate courses in one.</vt:lpstr>
      <vt:lpstr>PowerPoint Presentation</vt:lpstr>
      <vt:lpstr>PowerPoint Presentation</vt:lpstr>
      <vt:lpstr>PowerPoint Presentation</vt:lpstr>
      <vt:lpstr>Paper 1 (SL)</vt:lpstr>
      <vt:lpstr>Paper 2 (SL)</vt:lpstr>
      <vt:lpstr>Paper 3 (HL Only)</vt:lpstr>
      <vt:lpstr>PowerPoint Presentation</vt:lpstr>
      <vt:lpstr>Internal Assessment</vt:lpstr>
      <vt:lpstr>Suggested Word Counts</vt:lpstr>
      <vt:lpstr>TASK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IBDP SL History</dc:title>
  <dc:creator>Abbey Willoughby</dc:creator>
  <cp:lastModifiedBy>Abbey Willoughby</cp:lastModifiedBy>
  <cp:revision>23</cp:revision>
  <dcterms:created xsi:type="dcterms:W3CDTF">2017-08-09T00:35:51Z</dcterms:created>
  <dcterms:modified xsi:type="dcterms:W3CDTF">2018-08-28T10:15:07Z</dcterms:modified>
</cp:coreProperties>
</file>